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1"/>
  </p:notesMasterIdLst>
  <p:handoutMasterIdLst>
    <p:handoutMasterId r:id="rId52"/>
  </p:handoutMasterIdLst>
  <p:sldIdLst>
    <p:sldId id="256" r:id="rId6"/>
    <p:sldId id="257" r:id="rId7"/>
    <p:sldId id="258" r:id="rId8"/>
    <p:sldId id="259" r:id="rId9"/>
    <p:sldId id="260" r:id="rId10"/>
    <p:sldId id="261" r:id="rId11"/>
    <p:sldId id="263" r:id="rId12"/>
    <p:sldId id="321" r:id="rId13"/>
    <p:sldId id="264" r:id="rId14"/>
    <p:sldId id="265" r:id="rId15"/>
    <p:sldId id="266" r:id="rId16"/>
    <p:sldId id="272" r:id="rId17"/>
    <p:sldId id="273" r:id="rId18"/>
    <p:sldId id="274" r:id="rId19"/>
    <p:sldId id="343" r:id="rId20"/>
    <p:sldId id="326" r:id="rId21"/>
    <p:sldId id="327" r:id="rId22"/>
    <p:sldId id="328" r:id="rId23"/>
    <p:sldId id="329" r:id="rId24"/>
    <p:sldId id="330" r:id="rId25"/>
    <p:sldId id="331" r:id="rId26"/>
    <p:sldId id="332" r:id="rId27"/>
    <p:sldId id="333" r:id="rId28"/>
    <p:sldId id="334" r:id="rId29"/>
    <p:sldId id="335" r:id="rId30"/>
    <p:sldId id="336" r:id="rId31"/>
    <p:sldId id="338" r:id="rId32"/>
    <p:sldId id="339" r:id="rId33"/>
    <p:sldId id="340" r:id="rId34"/>
    <p:sldId id="341" r:id="rId35"/>
    <p:sldId id="342" r:id="rId36"/>
    <p:sldId id="275" r:id="rId37"/>
    <p:sldId id="280" r:id="rId38"/>
    <p:sldId id="281" r:id="rId39"/>
    <p:sldId id="282" r:id="rId40"/>
    <p:sldId id="291" r:id="rId41"/>
    <p:sldId id="292" r:id="rId42"/>
    <p:sldId id="293" r:id="rId43"/>
    <p:sldId id="319" r:id="rId44"/>
    <p:sldId id="301" r:id="rId45"/>
    <p:sldId id="302" r:id="rId46"/>
    <p:sldId id="320" r:id="rId47"/>
    <p:sldId id="315" r:id="rId48"/>
    <p:sldId id="316" r:id="rId49"/>
    <p:sldId id="317" r:id="rId5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79" autoAdjust="0"/>
    <p:restoredTop sz="88200" autoAdjust="0"/>
  </p:normalViewPr>
  <p:slideViewPr>
    <p:cSldViewPr snapToGrid="0">
      <p:cViewPr varScale="1">
        <p:scale>
          <a:sx n="75" d="100"/>
          <a:sy n="75" d="100"/>
        </p:scale>
        <p:origin x="736" y="16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varScale="1">
      <p:scale>
        <a:sx n="100" d="100"/>
        <a:sy n="100" d="100"/>
      </p:scale>
      <p:origin x="0" y="15384"/>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notesMaster" Target="notesMasters/notesMaster1.xml"/><Relationship Id="rId52" Type="http://schemas.openxmlformats.org/officeDocument/2006/relationships/handoutMaster" Target="handoutMasters/handoutMaster1.xml"/><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2016-04-08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2016-04-08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p>
          <a:p>
            <a:endParaRPr lang="en-US" dirty="0" smtClean="0"/>
          </a:p>
          <a:p>
            <a:r>
              <a:rPr lang="en-US" dirty="0" smtClean="0"/>
              <a:t>Let's use help to review the command again.</a:t>
            </a:r>
            <a:r>
              <a:rPr lang="en-US" baseline="0" dirty="0" smtClean="0"/>
              <a:t> </a:t>
            </a:r>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172580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428167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33274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5607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7737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60119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834486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710888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85108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168713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957540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704169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4095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0242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770346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89877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bit.ly</a:t>
            </a:r>
            <a:r>
              <a:rPr lang="en-US" dirty="0" smtClean="0"/>
              <a:t>/1RBMo6r</a:t>
            </a:r>
          </a:p>
          <a:p>
            <a:endParaRPr lang="en-US" dirty="0" smtClean="0"/>
          </a:p>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90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86876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a:t>
            </a:r>
            <a:endParaRPr lang="en-US" dirty="0"/>
          </a:p>
        </p:txBody>
      </p:sp>
      <p:sp>
        <p:nvSpPr>
          <p:cNvPr id="16" name="Content Placeholder 3"/>
          <p:cNvSpPr>
            <a:spLocks noGrp="1"/>
          </p:cNvSpPr>
          <p:nvPr>
            <p:ph sz="quarter" idx="10" hasCustomPrompt="1"/>
          </p:nvPr>
        </p:nvSpPr>
        <p:spPr>
          <a:xfrm>
            <a:off x="1121104" y="2315963"/>
            <a:ext cx="14423693" cy="5756815"/>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9"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608458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3" r:id="rId24"/>
    <p:sldLayoutId id="2147483814" r:id="rId25"/>
    <p:sldLayoutId id="2147483815"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hyperlink" Target="https://docs.chef.io/resource_template.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template.html#using-templat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hyperlink" Target="https://docs.chef.io/templates.html#variable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Templates - Desired State vs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Separate Logic from Data</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‘Template’ </a:t>
            </a:r>
            <a:r>
              <a:rPr lang="en-US" dirty="0" smtClean="0"/>
              <a:t>resource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fontScale="90000"/>
          </a:bodyPr>
          <a:lstStyle/>
          <a:p>
            <a:r>
              <a:rPr lang="en-US" dirty="0" smtClean="0"/>
              <a:t>Demo: 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Clean workstation::setup </a:t>
            </a:r>
            <a:r>
              <a:rPr lang="en-US" dirty="0"/>
              <a:t>r</a:t>
            </a:r>
            <a:r>
              <a:rPr lang="en-US" dirty="0" smtClean="0"/>
              <a:t>ecipe</a:t>
            </a:r>
            <a:endParaRPr lang="en-US" dirty="0"/>
          </a:p>
        </p:txBody>
      </p:sp>
      <p:sp>
        <p:nvSpPr>
          <p:cNvPr id="3" name="Text Placeholder 2"/>
          <p:cNvSpPr>
            <a:spLocks noGrp="1"/>
          </p:cNvSpPr>
          <p:nvPr>
            <p:ph type="body" sz="quarter" idx="10"/>
          </p:nvPr>
        </p:nvSpPr>
        <p:spPr>
          <a:xfrm>
            <a:off x="3012273" y="5839149"/>
            <a:ext cx="11318532" cy="2199361"/>
          </a:xfrm>
        </p:spPr>
        <p:txBody>
          <a:bodyPr>
            <a:normAutofit fontScale="92500"/>
          </a:bodyPr>
          <a:lstStyle/>
          <a:p>
            <a:pPr marL="380990" indent="-380990">
              <a:lnSpc>
                <a:spcPct val="90000"/>
              </a:lnSpc>
              <a:buFont typeface="Wingdings" charset="2"/>
              <a:buChar char="q"/>
            </a:pPr>
            <a:r>
              <a:rPr lang="en-US" dirty="0"/>
              <a:t>Use </a:t>
            </a:r>
            <a:r>
              <a:rPr lang="en-US" dirty="0">
                <a:cs typeface="Courier New" panose="02070309020205020404" pitchFamily="49" charset="0"/>
              </a:rPr>
              <a:t>chef generate </a:t>
            </a:r>
            <a:r>
              <a:rPr lang="en-US" dirty="0"/>
              <a:t>to create a template named "</a:t>
            </a:r>
            <a:r>
              <a:rPr lang="en-US" dirty="0" err="1" smtClean="0"/>
              <a:t>motd.erb</a:t>
            </a:r>
            <a:r>
              <a:rPr lang="en-US" dirty="0" smtClean="0"/>
              <a:t>”.</a:t>
            </a:r>
            <a:endParaRPr lang="en-US" dirty="0"/>
          </a:p>
          <a:p>
            <a:pPr marL="380990" indent="-380990">
              <a:lnSpc>
                <a:spcPct val="90000"/>
              </a:lnSpc>
              <a:buFont typeface="Wingdings" charset="2"/>
              <a:buChar char="q"/>
            </a:pPr>
            <a:r>
              <a:rPr lang="en-US" dirty="0"/>
              <a:t>Copy the source attribute from the file named </a:t>
            </a:r>
            <a:r>
              <a:rPr lang="uk-UA" dirty="0"/>
              <a:t>'</a:t>
            </a:r>
            <a:r>
              <a:rPr lang="en-US" dirty="0"/>
              <a:t>/</a:t>
            </a:r>
            <a:r>
              <a:rPr lang="en-US" dirty="0" err="1"/>
              <a:t>etc</a:t>
            </a:r>
            <a:r>
              <a:rPr lang="en-US" dirty="0"/>
              <a:t>/</a:t>
            </a:r>
            <a:r>
              <a:rPr lang="en-US" dirty="0" err="1"/>
              <a:t>motd</a:t>
            </a:r>
            <a:r>
              <a:rPr lang="uk-UA" dirty="0"/>
              <a:t>'</a:t>
            </a:r>
            <a:r>
              <a:rPr lang="en-US" dirty="0"/>
              <a:t> into the template file "</a:t>
            </a:r>
            <a:r>
              <a:rPr lang="en-US" dirty="0" err="1" smtClean="0"/>
              <a:t>motd.erb</a:t>
            </a:r>
            <a:r>
              <a:rPr lang="en-US" dirty="0" smtClean="0"/>
              <a:t>”</a:t>
            </a:r>
            <a:endParaRPr lang="en-US" dirty="0"/>
          </a:p>
          <a:p>
            <a:pPr marL="380990" indent="-380990">
              <a:lnSpc>
                <a:spcPct val="90000"/>
              </a:lnSpc>
              <a:buFont typeface="Wingdings" charset="2"/>
              <a:buChar char="q"/>
            </a:pPr>
            <a:r>
              <a:rPr lang="en-US" dirty="0"/>
              <a:t>Remove a resource: </a:t>
            </a:r>
            <a:r>
              <a:rPr lang="en-US" dirty="0">
                <a:cs typeface="Courier New" panose="02070309020205020404" pitchFamily="49" charset="0"/>
              </a:rPr>
              <a:t>The file named </a:t>
            </a:r>
            <a:r>
              <a:rPr lang="uk-UA" dirty="0">
                <a:cs typeface="Courier New" panose="02070309020205020404" pitchFamily="49" charset="0"/>
              </a:rPr>
              <a:t>'</a:t>
            </a:r>
            <a:r>
              <a:rPr lang="en-US" dirty="0">
                <a:cs typeface="Courier New" panose="02070309020205020404" pitchFamily="49" charset="0"/>
              </a:rPr>
              <a:t>/</a:t>
            </a:r>
            <a:r>
              <a:rPr lang="en-US" dirty="0" err="1">
                <a:cs typeface="Courier New" panose="02070309020205020404" pitchFamily="49" charset="0"/>
              </a:rPr>
              <a:t>etc</a:t>
            </a:r>
            <a:r>
              <a:rPr lang="en-US" dirty="0">
                <a:cs typeface="Courier New" panose="02070309020205020404" pitchFamily="49" charset="0"/>
              </a:rPr>
              <a:t>/</a:t>
            </a:r>
            <a:r>
              <a:rPr lang="en-US" dirty="0" err="1" smtClean="0">
                <a:cs typeface="Courier New" panose="02070309020205020404" pitchFamily="49" charset="0"/>
              </a:rPr>
              <a:t>motd</a:t>
            </a:r>
            <a:r>
              <a:rPr lang="uk-UA" dirty="0" smtClean="0">
                <a:cs typeface="Courier New" panose="02070309020205020404" pitchFamily="49" charset="0"/>
              </a:rPr>
              <a:t>’</a:t>
            </a:r>
            <a:endParaRPr lang="en-US" dirty="0"/>
          </a:p>
          <a:p>
            <a:pPr marL="380990" indent="-380990">
              <a:lnSpc>
                <a:spcPct val="90000"/>
              </a:lnSpc>
              <a:buFont typeface="Wingdings" charset="2"/>
              <a:buChar char="q"/>
            </a:pPr>
            <a:r>
              <a:rPr lang="en-US" dirty="0"/>
              <a:t>Add a resource: </a:t>
            </a:r>
            <a:r>
              <a:rPr lang="en-US" dirty="0">
                <a:cs typeface="Courier New" panose="02070309020205020404" pitchFamily="49" charset="0"/>
              </a:rPr>
              <a:t>The template named </a:t>
            </a:r>
            <a:r>
              <a:rPr lang="uk-UA" dirty="0">
                <a:cs typeface="Courier New" panose="02070309020205020404" pitchFamily="49" charset="0"/>
              </a:rPr>
              <a:t>'</a:t>
            </a:r>
            <a:r>
              <a:rPr lang="en-US" dirty="0">
                <a:cs typeface="Courier New" panose="02070309020205020404" pitchFamily="49" charset="0"/>
              </a:rPr>
              <a:t>/</a:t>
            </a:r>
            <a:r>
              <a:rPr lang="en-US" dirty="0" err="1">
                <a:cs typeface="Courier New" panose="02070309020205020404" pitchFamily="49" charset="0"/>
              </a:rPr>
              <a:t>etc</a:t>
            </a:r>
            <a:r>
              <a:rPr lang="en-US" dirty="0">
                <a:cs typeface="Courier New" panose="02070309020205020404" pitchFamily="49" charset="0"/>
              </a:rPr>
              <a:t>/</a:t>
            </a:r>
            <a:r>
              <a:rPr lang="en-US" dirty="0" err="1">
                <a:cs typeface="Courier New" panose="02070309020205020404" pitchFamily="49" charset="0"/>
              </a:rPr>
              <a:t>motd</a:t>
            </a:r>
            <a:r>
              <a:rPr lang="uk-UA" dirty="0">
                <a:cs typeface="Courier New" panose="02070309020205020404" pitchFamily="49" charset="0"/>
              </a:rPr>
              <a:t>'</a:t>
            </a:r>
            <a:r>
              <a:rPr lang="en-US" dirty="0">
                <a:cs typeface="Courier New" panose="02070309020205020404" pitchFamily="49" charset="0"/>
              </a:rPr>
              <a:t> is created with the source </a:t>
            </a:r>
            <a:r>
              <a:rPr lang="uk-UA" dirty="0">
                <a:cs typeface="Courier New" panose="02070309020205020404" pitchFamily="49" charset="0"/>
              </a:rPr>
              <a:t>'</a:t>
            </a:r>
            <a:r>
              <a:rPr lang="en-US" dirty="0" err="1">
                <a:cs typeface="Courier New" panose="02070309020205020404" pitchFamily="49" charset="0"/>
              </a:rPr>
              <a:t>motd.erb</a:t>
            </a:r>
            <a:r>
              <a:rPr lang="uk-UA" dirty="0" smtClean="0">
                <a:cs typeface="Courier New" panose="02070309020205020404" pitchFamily="49" charset="0"/>
              </a:rPr>
              <a:t>’</a:t>
            </a:r>
            <a:endParaRPr lang="en-US" dirty="0">
              <a:cs typeface="Courier New" panose="02070309020205020404" pitchFamily="49" charset="0"/>
            </a:endParaRPr>
          </a:p>
          <a:p>
            <a:pPr marL="380990" indent="-380990">
              <a:lnSpc>
                <a:spcPct val="90000"/>
              </a:lnSpc>
              <a:buFont typeface="Wingdings" charset="2"/>
              <a:buChar char="q"/>
            </a:pPr>
            <a:r>
              <a:rPr lang="en-US" dirty="0"/>
              <a:t>Update the "workstation" cookbook's version for this patch</a:t>
            </a:r>
          </a:p>
        </p:txBody>
      </p:sp>
      <p:sp>
        <p:nvSpPr>
          <p:cNvPr id="4" name="Content Placeholder 3"/>
          <p:cNvSpPr>
            <a:spLocks noGrp="1"/>
          </p:cNvSpPr>
          <p:nvPr>
            <p:ph sz="quarter" idx="11"/>
          </p:nvPr>
        </p:nvSpPr>
        <p:spPr>
          <a:xfrm>
            <a:off x="3017561" y="3648761"/>
            <a:ext cx="11319040" cy="982290"/>
          </a:xfrm>
        </p:spPr>
        <p:txBody>
          <a:bodyPr/>
          <a:lstStyle/>
          <a:p>
            <a:r>
              <a:rPr lang="en-US" dirty="0" smtClean="0"/>
              <a:t>Remove data from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7" name="TextBox 6"/>
          <p:cNvSpPr txBox="1"/>
          <p:nvPr/>
        </p:nvSpPr>
        <p:spPr bwMode="white">
          <a:xfrm>
            <a:off x="3531135" y="5405473"/>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40817975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chef</a:t>
            </a:r>
            <a:r>
              <a:rPr lang="en-US" dirty="0" smtClean="0"/>
              <a:t> </a:t>
            </a:r>
            <a:r>
              <a:rPr lang="en-US" dirty="0" smtClean="0">
                <a:cs typeface="Courier New" panose="02070309020205020404" pitchFamily="49" charset="0"/>
              </a:rPr>
              <a:t>generate </a:t>
            </a:r>
            <a:r>
              <a:rPr lang="en-US" dirty="0"/>
              <a:t>D</a:t>
            </a:r>
            <a:r>
              <a:rPr lang="en-US" dirty="0" smtClean="0"/>
              <a:t>o?</a:t>
            </a:r>
            <a:endParaRPr lang="en-US" dirty="0"/>
          </a:p>
        </p:txBody>
      </p:sp>
      <p:sp>
        <p:nvSpPr>
          <p:cNvPr id="3" name="Content Placeholder 2"/>
          <p:cNvSpPr>
            <a:spLocks noGrp="1"/>
          </p:cNvSpPr>
          <p:nvPr>
            <p:ph sz="quarter" idx="10"/>
          </p:nvPr>
        </p:nvSpPr>
        <p:spPr>
          <a:xfrm>
            <a:off x="1121104" y="2271707"/>
            <a:ext cx="14423693" cy="5801071"/>
          </a:xfrm>
        </p:spPr>
        <p:txBody>
          <a:bodyPr>
            <a:noAutofit/>
          </a:bodyPr>
          <a:lstStyle/>
          <a:p>
            <a:r>
              <a:rPr lang="en-US" dirty="0" err="1" smtClean="0"/>
              <a:t>UsaGL</a:t>
            </a:r>
            <a:r>
              <a:rPr lang="en-US" dirty="0" smtClean="0"/>
              <a:t>: </a:t>
            </a:r>
            <a:r>
              <a:rPr lang="en-US" dirty="0"/>
              <a:t>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a:xfrm>
            <a:off x="0" y="8580438"/>
            <a:ext cx="3657600" cy="485775"/>
          </a:xfrm>
        </p:spPr>
        <p:txBody>
          <a:bodyPr/>
          <a:lstStyle/>
          <a:p>
            <a:fld id="{D3C6E21F-9381-4880-84FB-1E73165A9E9D}" type="slidenum">
              <a:rPr lang="en-US" smtClean="0"/>
              <a:pPr/>
              <a:t>16</a:t>
            </a:fld>
            <a:endParaRPr lang="en-US" dirty="0"/>
          </a:p>
        </p:txBody>
      </p:sp>
      <p:sp>
        <p:nvSpPr>
          <p:cNvPr id="5" name="Rectangle 4"/>
          <p:cNvSpPr/>
          <p:nvPr/>
        </p:nvSpPr>
        <p:spPr bwMode="auto">
          <a:xfrm>
            <a:off x="1106215" y="55089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59898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Can </a:t>
            </a:r>
            <a:r>
              <a:rPr lang="en-US" dirty="0" smtClean="0">
                <a:cs typeface="Courier New" panose="02070309020205020404" pitchFamily="49" charset="0"/>
              </a:rPr>
              <a:t>chef</a:t>
            </a:r>
            <a:r>
              <a:rPr lang="en-US" dirty="0" smtClean="0"/>
              <a:t> </a:t>
            </a:r>
            <a:r>
              <a:rPr lang="en-US" dirty="0" smtClean="0">
                <a:cs typeface="Courier New" panose="02070309020205020404" pitchFamily="49" charset="0"/>
              </a:rPr>
              <a:t>generate template</a:t>
            </a:r>
            <a:r>
              <a:rPr lang="en-US" dirty="0" smtClean="0"/>
              <a:t> Do?</a:t>
            </a:r>
            <a:endParaRPr lang="en-US" dirty="0"/>
          </a:p>
        </p:txBody>
      </p:sp>
      <p:sp>
        <p:nvSpPr>
          <p:cNvPr id="3" name="Content Placeholder 2"/>
          <p:cNvSpPr>
            <a:spLocks noGrp="1"/>
          </p:cNvSpPr>
          <p:nvPr>
            <p:ph sz="quarter" idx="10"/>
          </p:nvPr>
        </p:nvSpPr>
        <p:spPr/>
        <p:txBody>
          <a:bodyPr>
            <a:noAutofit/>
          </a:bodyPr>
          <a:lstStyle/>
          <a:p>
            <a:r>
              <a:rPr lang="en-US" sz="2000" dirty="0"/>
              <a:t>Usage: chef generate template [path/to/cookbook] NAME [options]</a:t>
            </a:r>
          </a:p>
          <a:p>
            <a:r>
              <a:rPr lang="en-US" sz="2000" dirty="0"/>
              <a:t>    -C, --copyright COPYRIGHT        Name of the copyright holder - defaults to 'The Authors'</a:t>
            </a:r>
          </a:p>
          <a:p>
            <a:r>
              <a:rPr lang="en-US" sz="2000" dirty="0"/>
              <a:t>    -m, --email EMAIL                Email address of the author - defaults </a:t>
            </a:r>
            <a:r>
              <a:rPr lang="en-US" sz="2000" dirty="0" smtClean="0"/>
              <a:t>to ...</a:t>
            </a:r>
            <a:endParaRPr lang="en-US" sz="2000" dirty="0"/>
          </a:p>
          <a:p>
            <a:r>
              <a:rPr lang="en-US" sz="2000" dirty="0"/>
              <a:t>    -a, --generator-</a:t>
            </a:r>
            <a:r>
              <a:rPr lang="en-US" sz="2000" dirty="0" err="1"/>
              <a:t>arg</a:t>
            </a:r>
            <a:r>
              <a:rPr lang="en-US" sz="2000" dirty="0"/>
              <a:t> KEY=VALUE    Use to set arbitrary attribute KEY to VALUE </a:t>
            </a:r>
            <a:r>
              <a:rPr lang="en-US" sz="2000" dirty="0" smtClean="0"/>
              <a:t>in the</a:t>
            </a:r>
          </a:p>
          <a:p>
            <a:r>
              <a:rPr lang="en-US" sz="2000" dirty="0" smtClean="0"/>
              <a:t>    -I, --license LICENSE            </a:t>
            </a:r>
            <a:r>
              <a:rPr lang="en-US" sz="2000" dirty="0" err="1" smtClean="0"/>
              <a:t>all_rights</a:t>
            </a:r>
            <a:r>
              <a:rPr lang="en-US" sz="2000" dirty="0" smtClean="0"/>
              <a:t>, apache2, </a:t>
            </a:r>
            <a:r>
              <a:rPr lang="en-US" sz="2000" dirty="0" err="1" smtClean="0"/>
              <a:t>mit</a:t>
            </a:r>
            <a:r>
              <a:rPr lang="en-US" sz="2000" dirty="0" smtClean="0"/>
              <a:t>, gplv2, gplv3 - defaults to</a:t>
            </a:r>
          </a:p>
          <a:p>
            <a:r>
              <a:rPr lang="en-US" sz="2000" dirty="0" smtClean="0"/>
              <a:t>    </a:t>
            </a:r>
            <a:r>
              <a:rPr lang="en-US" sz="2000" dirty="0"/>
              <a:t>-s, --source SOURCE_FILE         Copy content from SOURCE_FILE</a:t>
            </a:r>
          </a:p>
          <a:p>
            <a:r>
              <a:rPr lang="en-US" sz="2000" dirty="0"/>
              <a:t>    -g GENERATOR_COOKBOOK_PATH,      Use GENERATOR_COOKBOOK_PATH for the </a:t>
            </a:r>
            <a:r>
              <a:rPr lang="en-US" sz="2000" dirty="0" err="1" smtClean="0"/>
              <a:t>code_generator</a:t>
            </a:r>
            <a:endParaRPr lang="en-US" sz="2000" dirty="0"/>
          </a:p>
          <a:p>
            <a:r>
              <a:rPr lang="en-US" sz="2000" dirty="0"/>
              <a:t>        --generator-cookbook</a:t>
            </a:r>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a:xfrm>
            <a:off x="0" y="8580438"/>
            <a:ext cx="3657600" cy="485775"/>
          </a:xfrm>
        </p:spPr>
        <p:txBody>
          <a:bodyPr/>
          <a:lstStyle/>
          <a:p>
            <a:fld id="{D3C6E21F-9381-4880-84FB-1E73165A9E9D}" type="slidenum">
              <a:rPr lang="en-US" smtClean="0"/>
              <a:pPr/>
              <a:t>17</a:t>
            </a:fld>
            <a:endParaRPr lang="en-US" dirty="0"/>
          </a:p>
        </p:txBody>
      </p:sp>
      <p:sp>
        <p:nvSpPr>
          <p:cNvPr id="5" name="Rectangle 4"/>
          <p:cNvSpPr/>
          <p:nvPr/>
        </p:nvSpPr>
        <p:spPr bwMode="auto">
          <a:xfrm>
            <a:off x="1120566" y="2309527"/>
            <a:ext cx="14417959" cy="4629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66156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Use chef to generate a template file</a:t>
            </a:r>
            <a:endParaRPr lang="en-US" dirty="0"/>
          </a:p>
        </p:txBody>
      </p:sp>
      <p:sp>
        <p:nvSpPr>
          <p:cNvPr id="2" name="Content Placeholder 1"/>
          <p:cNvSpPr>
            <a:spLocks noGrp="1"/>
          </p:cNvSpPr>
          <p:nvPr>
            <p:ph sz="quarter" idx="10"/>
          </p:nvPr>
        </p:nvSpPr>
        <p:spPr/>
        <p:txBody>
          <a:bodyPr/>
          <a:lstStyle/>
          <a:p>
            <a:r>
              <a:rPr lang="en-US" sz="2000" dirty="0"/>
              <a:t>Compiling Cookbooks...</a:t>
            </a:r>
            <a:endParaRPr lang="en-GB" sz="2000" dirty="0"/>
          </a:p>
          <a:p>
            <a:r>
              <a:rPr lang="en-US" sz="2000" dirty="0"/>
              <a:t>Recipe: </a:t>
            </a:r>
            <a:r>
              <a:rPr lang="en-US" sz="2000" dirty="0" err="1"/>
              <a:t>code_generator</a:t>
            </a:r>
            <a:r>
              <a:rPr lang="en-US" sz="2000" dirty="0"/>
              <a:t>::template</a:t>
            </a:r>
            <a:endParaRPr lang="en-GB" sz="2000" dirty="0"/>
          </a:p>
          <a:p>
            <a:r>
              <a:rPr lang="en-US" sz="2000" dirty="0"/>
              <a:t>  * directory[cookbooks/workstation/templates/default] action create</a:t>
            </a:r>
            <a:endParaRPr lang="en-GB" sz="2000" dirty="0"/>
          </a:p>
          <a:p>
            <a:r>
              <a:rPr lang="en-US" sz="2000" dirty="0"/>
              <a:t>    - create new directory cookbooks/workstation/templates/default</a:t>
            </a:r>
            <a:endParaRPr lang="en-GB" sz="2000" dirty="0"/>
          </a:p>
          <a:p>
            <a:r>
              <a:rPr lang="en-US" sz="2000" dirty="0"/>
              <a:t>  * template[cookbooks/workstation/templates/default/</a:t>
            </a:r>
            <a:r>
              <a:rPr lang="en-US" sz="2000" dirty="0" err="1"/>
              <a:t>motd.erb</a:t>
            </a:r>
            <a:r>
              <a:rPr lang="en-US" sz="2000" dirty="0"/>
              <a:t>] action create</a:t>
            </a:r>
            <a:endParaRPr lang="en-GB" sz="2000" dirty="0"/>
          </a:p>
          <a:p>
            <a:r>
              <a:rPr lang="en-US" sz="2000" dirty="0"/>
              <a:t>    - create new file cookbooks/workstation/templates/default/</a:t>
            </a:r>
            <a:r>
              <a:rPr lang="en-US" sz="2000" dirty="0" err="1"/>
              <a:t>motd.erb</a:t>
            </a:r>
            <a:endParaRPr lang="en-GB" sz="2000" dirty="0"/>
          </a:p>
          <a:p>
            <a:r>
              <a:rPr lang="en-US" sz="2000" dirty="0"/>
              <a:t>    - update content in file cookbooks/workstation/templates/default/</a:t>
            </a:r>
            <a:r>
              <a:rPr lang="en-US" sz="2000" dirty="0" err="1"/>
              <a:t>motd.erb</a:t>
            </a:r>
            <a:r>
              <a:rPr lang="en-US" sz="2000" dirty="0"/>
              <a:t> from none to e3b0c4</a:t>
            </a:r>
            <a:endParaRPr lang="en-GB" sz="2000" dirty="0"/>
          </a:p>
          <a:p>
            <a:r>
              <a:rPr lang="en-US" sz="2000" dirty="0"/>
              <a:t>    (diff output suppressed by </a:t>
            </a:r>
            <a:r>
              <a:rPr lang="en-US" sz="2000" dirty="0" err="1"/>
              <a:t>config</a:t>
            </a:r>
            <a:r>
              <a:rPr lang="en-US" sz="2000" dirty="0"/>
              <a:t>)</a:t>
            </a:r>
            <a:endParaRPr lang="en-GB" sz="2000" dirty="0"/>
          </a:p>
        </p:txBody>
      </p:sp>
      <p:sp>
        <p:nvSpPr>
          <p:cNvPr id="4" name="Text Placeholder 3"/>
          <p:cNvSpPr>
            <a:spLocks noGrp="1"/>
          </p:cNvSpPr>
          <p:nvPr>
            <p:ph type="body" sz="quarter" idx="11"/>
          </p:nvPr>
        </p:nvSpPr>
        <p:spPr/>
        <p:txBody>
          <a:bodyPr/>
          <a:lstStyle/>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a:xfrm>
            <a:off x="0" y="8580438"/>
            <a:ext cx="3657600" cy="485775"/>
          </a:xfrm>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538696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Lets Look at the Template </a:t>
            </a:r>
            <a:r>
              <a:rPr lang="en-US" dirty="0"/>
              <a:t>F</a:t>
            </a:r>
            <a:r>
              <a:rPr lang="en-US" dirty="0" smtClean="0"/>
              <a:t>ile</a:t>
            </a:r>
            <a:endParaRPr lang="en-US" dirty="0"/>
          </a:p>
        </p:txBody>
      </p:sp>
      <p:sp>
        <p:nvSpPr>
          <p:cNvPr id="2" name="Content Placeholder 1"/>
          <p:cNvSpPr>
            <a:spLocks noGrp="1"/>
          </p:cNvSpPr>
          <p:nvPr>
            <p:ph sz="quarter" idx="10"/>
          </p:nvPr>
        </p:nvSpPr>
        <p:spPr/>
        <p:txBody>
          <a:bodyPr/>
          <a:lstStyle/>
          <a:p>
            <a:r>
              <a:rPr lang="en-US" dirty="0" smtClean="0"/>
              <a:t>cookbooks/workstation/templates</a:t>
            </a:r>
            <a:r>
              <a:rPr lang="en-US" dirty="0"/>
              <a:t>/</a:t>
            </a:r>
          </a:p>
          <a:p>
            <a:r>
              <a:rPr lang="en-US" dirty="0"/>
              <a:t>└── default</a:t>
            </a:r>
          </a:p>
          <a:p>
            <a:r>
              <a:rPr lang="en-US" dirty="0"/>
              <a:t>    └── </a:t>
            </a:r>
            <a:r>
              <a:rPr lang="en-US" dirty="0" err="1" smtClean="0"/>
              <a:t>motd.erb</a:t>
            </a:r>
            <a:endParaRPr lang="en-US" dirty="0"/>
          </a:p>
          <a:p>
            <a:endParaRPr lang="en-US" dirty="0"/>
          </a:p>
          <a:p>
            <a:r>
              <a:rPr lang="en-US" dirty="0"/>
              <a:t>1 directory, 1 file</a:t>
            </a:r>
          </a:p>
        </p:txBody>
      </p:sp>
      <p:sp>
        <p:nvSpPr>
          <p:cNvPr id="4" name="Text Placeholder 3"/>
          <p:cNvSpPr>
            <a:spLocks noGrp="1"/>
          </p:cNvSpPr>
          <p:nvPr>
            <p:ph type="body" sz="quarter" idx="11"/>
          </p:nvPr>
        </p:nvSpPr>
        <p:spPr/>
        <p:txBody>
          <a:bodyPr/>
          <a:lstStyle/>
          <a:p>
            <a:r>
              <a:rPr lang="en-US" dirty="0" smtClean="0"/>
              <a:t>$ tree cookbooks/workstation/templates</a:t>
            </a:r>
            <a:endParaRPr lang="en-US"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a:xfrm>
            <a:off x="0" y="8580438"/>
            <a:ext cx="3657600" cy="485775"/>
          </a:xfrm>
        </p:spPr>
        <p:txBody>
          <a:bodyPr/>
          <a:lstStyle/>
          <a:p>
            <a:fld id="{D3C6E21F-9381-4880-84FB-1E73165A9E9D}" type="slidenum">
              <a:rPr lang="en-US" smtClean="0"/>
              <a:pPr/>
              <a:t>19</a:t>
            </a:fld>
            <a:endParaRPr lang="en-US" dirty="0"/>
          </a:p>
        </p:txBody>
      </p:sp>
      <p:sp>
        <p:nvSpPr>
          <p:cNvPr id="5" name="Rectangle 4"/>
          <p:cNvSpPr/>
          <p:nvPr/>
        </p:nvSpPr>
        <p:spPr bwMode="auto">
          <a:xfrm>
            <a:off x="1125673" y="2677755"/>
            <a:ext cx="14417959" cy="112422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115308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Content Placeholder 3"/>
          <p:cNvSpPr>
            <a:spLocks noGrp="1"/>
          </p:cNvSpPr>
          <p:nvPr>
            <p:ph sz="quarter" idx="4294967295"/>
          </p:nvPr>
        </p:nvSpPr>
        <p:spPr>
          <a:xfrm>
            <a:off x="8157410" y="553895"/>
            <a:ext cx="7835900" cy="523875"/>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6" name="Slide Number Placeholder 5"/>
          <p:cNvSpPr>
            <a:spLocks noGrp="1"/>
          </p:cNvSpPr>
          <p:nvPr>
            <p:ph type="sldNum" sz="quarter" idx="4294967295"/>
          </p:nvPr>
        </p:nvSpPr>
        <p:spPr>
          <a:xfrm>
            <a:off x="0" y="8580438"/>
            <a:ext cx="3657600" cy="485775"/>
          </a:xfrm>
          <a:prstGeom prst="rect">
            <a:avLst/>
          </a:prstGeom>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44377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5"/>
          </p:nvPr>
        </p:nvSpPr>
        <p:spPr>
          <a:xfrm>
            <a:off x="269040" y="8528094"/>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149614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4294967295"/>
          </p:nvPr>
        </p:nvSpPr>
        <p:spPr>
          <a:xfrm>
            <a:off x="228148" y="8548159"/>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399210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4294967295"/>
          </p:nvPr>
        </p:nvSpPr>
        <p:spPr>
          <a:xfrm>
            <a:off x="310277" y="8475311"/>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916473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561535"/>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3892465"/>
            <a:ext cx="14923632" cy="626533"/>
          </a:xfrm>
        </p:spPr>
        <p:txBody>
          <a:bodyPr/>
          <a:lstStyle/>
          <a:p>
            <a:r>
              <a:rPr lang="en-US" dirty="0" smtClean="0"/>
              <a:t> </a:t>
            </a:r>
            <a:endParaRPr lang="en-US" dirty="0"/>
          </a:p>
        </p:txBody>
      </p:sp>
      <p:sp>
        <p:nvSpPr>
          <p:cNvPr id="8" name="Footer Placeholder 7"/>
          <p:cNvSpPr>
            <a:spLocks noGrp="1"/>
          </p:cNvSpPr>
          <p:nvPr>
            <p:ph type="ftr" sz="quarter" idx="4294967295"/>
          </p:nvPr>
        </p:nvSpPr>
        <p:spPr>
          <a:xfrm>
            <a:off x="604059" y="8462811"/>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1106534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1974894"/>
            <a:ext cx="14923632" cy="626533"/>
          </a:xfrm>
        </p:spPr>
        <p:txBody>
          <a:bodyPr/>
          <a:lstStyle/>
          <a:p>
            <a:r>
              <a:rPr lang="en-US" dirty="0" smtClean="0"/>
              <a:t> </a:t>
            </a:r>
            <a:endParaRPr lang="en-US" dirty="0"/>
          </a:p>
        </p:txBody>
      </p:sp>
      <p:sp>
        <p:nvSpPr>
          <p:cNvPr id="6" name="Footer Placeholder 5"/>
          <p:cNvSpPr>
            <a:spLocks noGrp="1"/>
          </p:cNvSpPr>
          <p:nvPr>
            <p:ph type="ftr" sz="quarter" idx="4294967295"/>
          </p:nvPr>
        </p:nvSpPr>
        <p:spPr>
          <a:xfrm>
            <a:off x="609600" y="8372798"/>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1085847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a:xfrm>
            <a:off x="5186184" y="1242189"/>
            <a:ext cx="6147564" cy="6370405"/>
          </a:xfrm>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903631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sz="6000" dirty="0"/>
              <a:t>Copy </a:t>
            </a:r>
            <a:r>
              <a:rPr lang="en-US" sz="6000" dirty="0" smtClean="0"/>
              <a:t>Contents </a:t>
            </a:r>
            <a:r>
              <a:rPr lang="en-US" sz="6000" dirty="0"/>
              <a:t>from </a:t>
            </a:r>
            <a:r>
              <a:rPr lang="en-US" sz="6000" dirty="0" err="1"/>
              <a:t>motd</a:t>
            </a:r>
            <a:r>
              <a:rPr lang="en-US" sz="6000" dirty="0"/>
              <a:t> to the .</a:t>
            </a:r>
            <a:r>
              <a:rPr lang="en-US" sz="6000" dirty="0" err="1" smtClean="0"/>
              <a:t>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smtClean="0"/>
              <a:t>cookbooks/workstation/templates/default/</a:t>
            </a:r>
            <a:r>
              <a:rPr lang="en-US" sz="3733" dirty="0" err="1" smtClean="0"/>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987537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file Resource</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sz="4000" dirty="0"/>
              <a:t># ... PACKAGE RESOURCES ...</a:t>
            </a:r>
          </a:p>
          <a:p>
            <a:endParaRPr lang="en-US" dirty="0" smtClean="0"/>
          </a:p>
          <a:p>
            <a:r>
              <a:rPr lang="en-US" dirty="0" smtClean="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smtClean="0"/>
              <a:t>cookbooks/workstation/recipes/</a:t>
            </a:r>
            <a:r>
              <a:rPr lang="en-US" sz="3733" dirty="0" err="1" smtClean="0"/>
              <a:t>setup.rb</a:t>
            </a:r>
            <a:endParaRPr lang="en-US" sz="3733" dirty="0"/>
          </a:p>
        </p:txBody>
      </p:sp>
      <p:sp>
        <p:nvSpPr>
          <p:cNvPr id="5" name="Text Placeholder 4"/>
          <p:cNvSpPr>
            <a:spLocks noGrp="1"/>
          </p:cNvSpPr>
          <p:nvPr>
            <p:ph type="body" sz="quarter" idx="12"/>
          </p:nvPr>
        </p:nvSpPr>
        <p:spPr>
          <a:xfrm>
            <a:off x="1124446" y="2884912"/>
            <a:ext cx="14404273" cy="3397355"/>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645588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sz="3600" dirty="0"/>
              <a:t># ... PACKAGE RESOURCES ...</a:t>
            </a:r>
          </a:p>
          <a:p>
            <a:endParaRPr lang="en-US" dirty="0" smtClean="0"/>
          </a:p>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smtClean="0"/>
              <a:t>cookbooks/workstation/recipes/</a:t>
            </a:r>
            <a:r>
              <a:rPr lang="en-US" sz="3733" dirty="0" err="1" smtClean="0"/>
              <a:t>setup.rb</a:t>
            </a:r>
            <a:endParaRPr lang="en-US" sz="3733" dirty="0"/>
          </a:p>
        </p:txBody>
      </p:sp>
      <p:sp>
        <p:nvSpPr>
          <p:cNvPr id="6" name="Text Placeholder 5"/>
          <p:cNvSpPr>
            <a:spLocks noGrp="1"/>
          </p:cNvSpPr>
          <p:nvPr>
            <p:ph type="body" sz="quarter" idx="13"/>
          </p:nvPr>
        </p:nvSpPr>
        <p:spPr>
          <a:xfrm>
            <a:off x="1130231" y="3395667"/>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1518541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a:t>
            </a:r>
            <a:r>
              <a:rPr lang="en-US" sz="3200" dirty="0" smtClean="0"/>
              <a:t>installed apache and configured its homepage to display </a:t>
            </a:r>
            <a:r>
              <a:rPr lang="en-US" sz="3200" dirty="0"/>
              <a:t>information about our node. </a:t>
            </a:r>
            <a:endParaRPr lang="en-US" sz="3200" dirty="0" smtClean="0"/>
          </a:p>
          <a:p>
            <a:endParaRPr lang="en-US" sz="3200" dirty="0" smtClean="0"/>
          </a:p>
          <a:p>
            <a:r>
              <a:rPr lang="en-US" sz="3200" dirty="0"/>
              <a:t>We added this content </a:t>
            </a:r>
            <a:r>
              <a:rPr lang="en-US" sz="3200" dirty="0" smtClean="0"/>
              <a:t>directly to </a:t>
            </a:r>
            <a:r>
              <a:rPr lang="en-US" sz="3200" dirty="0"/>
              <a:t>the file </a:t>
            </a:r>
            <a:r>
              <a:rPr lang="en-US" sz="3200" dirty="0" smtClean="0"/>
              <a:t>resource</a:t>
            </a:r>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447177"/>
            <a:ext cx="14423693" cy="5565855"/>
          </a:xfrm>
        </p:spPr>
        <p:txBody>
          <a:bodyPr/>
          <a:lstStyle/>
          <a:p>
            <a:r>
              <a:rPr lang="en-US" sz="2000" dirty="0" smtClean="0"/>
              <a:t>...</a:t>
            </a:r>
            <a:endParaRPr lang="en-GB" sz="2000" dirty="0"/>
          </a:p>
          <a:p>
            <a:r>
              <a:rPr lang="en-US" sz="2000" dirty="0" smtClean="0"/>
              <a:t>  * template[/</a:t>
            </a:r>
            <a:r>
              <a:rPr lang="en-US" sz="2000" dirty="0" err="1" smtClean="0"/>
              <a:t>etc</a:t>
            </a:r>
            <a:r>
              <a:rPr lang="en-US" sz="2000" dirty="0" smtClean="0"/>
              <a:t>/</a:t>
            </a:r>
            <a:r>
              <a:rPr lang="en-US" sz="2000" dirty="0" err="1" smtClean="0"/>
              <a:t>motd</a:t>
            </a:r>
            <a:r>
              <a:rPr lang="en-US" sz="2000" dirty="0" smtClean="0"/>
              <a:t>] action create</a:t>
            </a:r>
            <a:endParaRPr lang="en-GB" sz="2000" dirty="0" smtClean="0"/>
          </a:p>
          <a:p>
            <a:r>
              <a:rPr lang="en-US" sz="2000" dirty="0" smtClean="0"/>
              <a:t>    - update content in file /</a:t>
            </a:r>
            <a:r>
              <a:rPr lang="en-US" sz="2000" dirty="0" err="1" smtClean="0"/>
              <a:t>etc</a:t>
            </a:r>
            <a:r>
              <a:rPr lang="en-US" sz="2000" dirty="0" smtClean="0"/>
              <a:t>/</a:t>
            </a:r>
            <a:r>
              <a:rPr lang="en-US" sz="2000" dirty="0" err="1" smtClean="0"/>
              <a:t>motd</a:t>
            </a:r>
            <a:r>
              <a:rPr lang="en-US" sz="2000" dirty="0" smtClean="0"/>
              <a:t> from f55d46 to 7fec26</a:t>
            </a:r>
            <a:endParaRPr lang="en-GB" sz="2000" dirty="0" smtClean="0"/>
          </a:p>
          <a:p>
            <a:r>
              <a:rPr lang="en-US" sz="2000" dirty="0" smtClean="0"/>
              <a:t>    </a:t>
            </a:r>
            <a:r>
              <a:rPr lang="en-US" sz="2000" dirty="0"/>
              <a:t>--- /</a:t>
            </a:r>
            <a:r>
              <a:rPr lang="en-US" sz="2000" dirty="0" err="1"/>
              <a:t>etc</a:t>
            </a:r>
            <a:r>
              <a:rPr lang="en-US" sz="2000" dirty="0"/>
              <a:t>/</a:t>
            </a:r>
            <a:r>
              <a:rPr lang="en-US" sz="2000" dirty="0" err="1"/>
              <a:t>motd</a:t>
            </a:r>
            <a:r>
              <a:rPr lang="en-US" sz="2000" dirty="0"/>
              <a:t>	2016-04-08 12:49:50.234093936 +0000</a:t>
            </a:r>
            <a:endParaRPr lang="en-GB" sz="2000" dirty="0"/>
          </a:p>
          <a:p>
            <a:r>
              <a:rPr lang="en-US" sz="2000" dirty="0"/>
              <a:t>    +++ /</a:t>
            </a:r>
            <a:r>
              <a:rPr lang="en-US" sz="2000" dirty="0" err="1"/>
              <a:t>etc</a:t>
            </a:r>
            <a:r>
              <a:rPr lang="en-US" sz="2000" dirty="0"/>
              <a:t>/.motd20160408-9400-1f8z98b	2016-04-08 13:04:22.726093933 +0000</a:t>
            </a:r>
            <a:endParaRPr lang="en-GB" sz="2000" dirty="0"/>
          </a:p>
          <a:p>
            <a:r>
              <a:rPr lang="en-US" sz="2000" dirty="0"/>
              <a:t>    @@ -4,4 +4,5 @@</a:t>
            </a:r>
            <a:endParaRPr lang="en-GB" sz="2000" dirty="0"/>
          </a:p>
          <a:p>
            <a:r>
              <a:rPr lang="en-US" sz="2000" dirty="0"/>
              <a:t>       HOSTNAME : ip-172-31-0-106</a:t>
            </a:r>
            <a:endParaRPr lang="en-GB" sz="2000" dirty="0"/>
          </a:p>
          <a:p>
            <a:r>
              <a:rPr lang="en-US" sz="2000" dirty="0"/>
              <a:t>       MEMORY   : 604308kB</a:t>
            </a:r>
            <a:endParaRPr lang="en-GB" sz="2000" dirty="0"/>
          </a:p>
          <a:p>
            <a:r>
              <a:rPr lang="en-US" sz="2000" dirty="0"/>
              <a:t>       CPU      : 1799.999</a:t>
            </a:r>
            <a:endParaRPr lang="en-GB" sz="2000" dirty="0"/>
          </a:p>
          <a:p>
            <a:r>
              <a:rPr lang="en-US" sz="2000" dirty="0"/>
              <a:t>    </a:t>
            </a:r>
            <a:r>
              <a:rPr lang="en-US" sz="2000" dirty="0" smtClean="0"/>
              <a:t>+</a:t>
            </a:r>
          </a:p>
          <a:p>
            <a:r>
              <a:rPr lang="en-US" sz="2000" dirty="0"/>
              <a:t>Running handlers:</a:t>
            </a:r>
            <a:endParaRPr lang="en-GB" sz="2000" dirty="0"/>
          </a:p>
          <a:p>
            <a:r>
              <a:rPr lang="en-US" sz="2000" dirty="0"/>
              <a:t>Running handlers complete</a:t>
            </a:r>
            <a:endParaRPr lang="en-GB" sz="2000" dirty="0"/>
          </a:p>
          <a:p>
            <a:r>
              <a:rPr lang="en-US" sz="2000" dirty="0"/>
              <a:t>Chef Client finished, 1/2 resources updated in 08 </a:t>
            </a:r>
            <a:r>
              <a:rPr lang="en-US" sz="2000" dirty="0" smtClean="0"/>
              <a:t>seconds</a:t>
            </a:r>
            <a:endParaRPr lang="en-GB" sz="20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Change Directories and Apply the Cookbook</a:t>
            </a:r>
            <a:endParaRPr lang="en-US" sz="4800" dirty="0"/>
          </a:p>
        </p:txBody>
      </p:sp>
      <p:sp>
        <p:nvSpPr>
          <p:cNvPr id="4" name="Text Placeholder 3"/>
          <p:cNvSpPr>
            <a:spLocks noGrp="1"/>
          </p:cNvSpPr>
          <p:nvPr>
            <p:ph type="body" sz="quarter" idx="11"/>
          </p:nvPr>
        </p:nvSpPr>
        <p:spPr>
          <a:xfrm>
            <a:off x="1121104" y="1255504"/>
            <a:ext cx="14422528" cy="943857"/>
          </a:xfrm>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TextBox 6"/>
          <p:cNvSpPr txBox="1"/>
          <p:nvPr/>
        </p:nvSpPr>
        <p:spPr bwMode="white">
          <a:xfrm>
            <a:off x="8061158" y="8783053"/>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4229081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smtClean="0"/>
              <a:t>cookbooks/workstation/</a:t>
            </a:r>
            <a:r>
              <a:rPr lang="en-US" sz="3733" dirty="0" err="1" smtClean="0"/>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1058791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made it hard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Lab: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chef-repo</a:t>
            </a:r>
          </a:p>
          <a:p>
            <a:r>
              <a:rPr lang="en-US" sz="3600" dirty="0" smtClean="0"/>
              <a:t>$ chef generate template cookbooks/apache index.html</a:t>
            </a:r>
            <a:endParaRPr lang="en-US" sz="3600" dirty="0"/>
          </a:p>
        </p:txBody>
      </p:sp>
      <p:sp>
        <p:nvSpPr>
          <p:cNvPr id="5" name="Rectangle 4"/>
          <p:cNvSpPr/>
          <p:nvPr/>
        </p:nvSpPr>
        <p:spPr bwMode="auto">
          <a:xfrm>
            <a:off x="1120566" y="4590594"/>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Lab: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Lab: Cleaner Apache Recipe</a:t>
            </a:r>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Update the template file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is-IS" dirty="0" smtClean="0"/>
              <a:t>...</a:t>
            </a:r>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smtClean="0"/>
              <a:t>[</a:t>
            </a:r>
            <a:r>
              <a:rPr lang="uk-UA" dirty="0" smtClean="0"/>
              <a:t>'</a:t>
            </a:r>
            <a:r>
              <a:rPr lang="en-US" dirty="0" err="1" smtClean="0"/>
              <a:t>ipaddress</a:t>
            </a:r>
            <a:r>
              <a:rPr lang="uk-UA" dirty="0" smtClean="0"/>
              <a:t>'</a:t>
            </a:r>
            <a:r>
              <a:rPr lang="en-US" dirty="0" smtClean="0"/>
              <a:t>]}&lt;/h2&gt;</a:t>
            </a:r>
            <a:endParaRPr lang="en-US" dirty="0"/>
          </a:p>
          <a:p>
            <a:r>
              <a:rPr lang="en-US" dirty="0" smtClean="0"/>
              <a:t>&lt;h2&gt;HOSTNAME </a:t>
            </a:r>
            <a:r>
              <a:rPr lang="en-US" dirty="0"/>
              <a:t>: #{node</a:t>
            </a:r>
            <a:r>
              <a:rPr lang="en-US" dirty="0" smtClean="0"/>
              <a:t>[</a:t>
            </a:r>
            <a:r>
              <a:rPr lang="uk-UA" dirty="0" smtClean="0"/>
              <a:t>'</a:t>
            </a:r>
            <a:r>
              <a:rPr lang="en-US" dirty="0" smtClean="0"/>
              <a:t>hostname</a:t>
            </a:r>
            <a:r>
              <a:rPr lang="uk-UA" dirty="0" smtClean="0"/>
              <a:t>'</a:t>
            </a:r>
            <a:r>
              <a:rPr lang="en-US" dirty="0" smtClean="0"/>
              <a:t>]}&lt;/h2&gt;</a:t>
            </a:r>
          </a:p>
          <a:p>
            <a:r>
              <a:rPr lang="en-US" dirty="0" smtClean="0"/>
              <a:t>"</a:t>
            </a:r>
          </a:p>
          <a:p>
            <a:r>
              <a:rPr lang="en-US" dirty="0" smtClean="0"/>
              <a:t>end</a:t>
            </a:r>
          </a:p>
          <a:p>
            <a:r>
              <a:rPr lang="en-US" dirty="0" smtClean="0"/>
              <a:t>...</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smtClean="0"/>
              <a:t>cookbooks/apache/recipes/</a:t>
            </a:r>
            <a:r>
              <a:rPr lang="en-US" sz="3733" dirty="0" err="1" smtClean="0"/>
              <a:t>server.rb</a:t>
            </a:r>
            <a:endParaRPr lang="en-US" sz="3733" dirty="0"/>
          </a:p>
        </p:txBody>
      </p:sp>
      <p:sp>
        <p:nvSpPr>
          <p:cNvPr id="5" name="Text Placeholder 4"/>
          <p:cNvSpPr>
            <a:spLocks noGrp="1"/>
          </p:cNvSpPr>
          <p:nvPr>
            <p:ph type="body" sz="quarter" idx="12"/>
          </p:nvPr>
        </p:nvSpPr>
        <p:spPr>
          <a:xfrm>
            <a:off x="1133900" y="2760134"/>
            <a:ext cx="14404273" cy="3962400"/>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Lab: Update the Source Attribute</a:t>
            </a:r>
            <a:endParaRPr lang="en-US" sz="4800" dirty="0"/>
          </a:p>
        </p:txBody>
      </p:sp>
      <p:sp>
        <p:nvSpPr>
          <p:cNvPr id="3" name="Content Placeholder 2"/>
          <p:cNvSpPr>
            <a:spLocks noGrp="1"/>
          </p:cNvSpPr>
          <p:nvPr>
            <p:ph sz="quarter" idx="10"/>
          </p:nvPr>
        </p:nvSpPr>
        <p:spPr/>
        <p:txBody>
          <a:bodyPr>
            <a:normAutofit/>
          </a:bodyPr>
          <a:lstStyle/>
          <a:p>
            <a:r>
              <a:rPr lang="is-IS" dirty="0"/>
              <a:t>...</a:t>
            </a:r>
          </a:p>
          <a:p>
            <a:endParaRPr lang="en-US" dirty="0" smtClean="0"/>
          </a:p>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err="1" smtClean="0"/>
              <a:t>index.html.erb</a:t>
            </a:r>
            <a:r>
              <a:rPr lang="uk-UA" dirty="0" smtClean="0"/>
              <a:t>'</a:t>
            </a:r>
            <a:endParaRPr lang="en-US" dirty="0"/>
          </a:p>
          <a:p>
            <a:r>
              <a:rPr lang="en-US" dirty="0" smtClean="0"/>
              <a:t>end</a:t>
            </a:r>
          </a:p>
          <a:p>
            <a:endParaRPr lang="en-US" dirty="0"/>
          </a:p>
          <a:p>
            <a:r>
              <a:rPr lang="is-IS" dirty="0"/>
              <a:t>...</a:t>
            </a:r>
          </a:p>
          <a:p>
            <a:endParaRPr lang="en-US" dirty="0"/>
          </a:p>
        </p:txBody>
      </p:sp>
      <p:sp>
        <p:nvSpPr>
          <p:cNvPr id="4" name="Text Placeholder 3"/>
          <p:cNvSpPr>
            <a:spLocks noGrp="1"/>
          </p:cNvSpPr>
          <p:nvPr>
            <p:ph type="body" sz="quarter" idx="11"/>
          </p:nvPr>
        </p:nvSpPr>
        <p:spPr/>
        <p:txBody>
          <a:bodyPr>
            <a:noAutofit/>
          </a:bodyPr>
          <a:lstStyle/>
          <a:p>
            <a:r>
              <a:rPr lang="en-US" sz="3733" dirty="0" smtClean="0"/>
              <a:t>cookbooks/apache/recipes/</a:t>
            </a:r>
            <a:r>
              <a:rPr lang="en-US" sz="3733" dirty="0" err="1" smtClean="0"/>
              <a:t>server.rb</a:t>
            </a:r>
            <a:endParaRPr lang="en-US" sz="3733" dirty="0"/>
          </a:p>
        </p:txBody>
      </p:sp>
      <p:sp>
        <p:nvSpPr>
          <p:cNvPr id="6" name="Text Placeholder 6"/>
          <p:cNvSpPr>
            <a:spLocks noGrp="1"/>
          </p:cNvSpPr>
          <p:nvPr>
            <p:ph type="body" sz="quarter" idx="13"/>
          </p:nvPr>
        </p:nvSpPr>
        <p:spPr>
          <a:xfrm>
            <a:off x="1130264" y="3552430"/>
            <a:ext cx="14398272" cy="1883170"/>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5496383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err="1" smtClean="0"/>
              <a:t>httpd</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err="1" smtClean="0"/>
              <a:t>httpd</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smtClean="0"/>
              <a:t>cookbooks/apache/recipes/</a:t>
            </a:r>
            <a:r>
              <a:rPr lang="en-US" sz="3733" dirty="0" err="1" smtClean="0"/>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a:t>[2015-09-16T14:18:05+00:00]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a:t>[2015-09-16T14:18:09+00:00] WARN: Cloning resource attributes for service[httpd] from prior resource (CHEF-3694)</a:t>
            </a:r>
          </a:p>
          <a:p>
            <a:r>
              <a:rPr lang="en-US" sz="2200" dirty="0"/>
              <a:t>[2015-09-16T14:18:09+00:00] WARN: Previous service[httpd]: /root/.chef/local-mode-cache/cache/cookbooks/apache/recipes/server.rb:8:in `</a:t>
            </a:r>
            <a:r>
              <a:rPr lang="en-US" sz="2200" dirty="0" err="1"/>
              <a:t>from_file</a:t>
            </a:r>
            <a:r>
              <a:rPr lang="en-US" sz="2200" dirty="0"/>
              <a:t>'</a:t>
            </a:r>
          </a:p>
          <a:p>
            <a:r>
              <a:rPr lang="en-US" sz="2200" dirty="0"/>
              <a:t>[2015-09-16T14:18:09+00:00]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chef-repo</a:t>
            </a:r>
          </a:p>
          <a:p>
            <a:r>
              <a:rPr lang="en-US" sz="3200" dirty="0" smtClean="0"/>
              <a:t>$ sudo chef-client -</a:t>
            </a:r>
            <a:r>
              <a:rPr lang="en-US" sz="3200" dirty="0" err="1" smtClean="0"/>
              <a:t>zr</a:t>
            </a:r>
            <a:r>
              <a:rPr lang="en-US" sz="3200" dirty="0" smtClean="0"/>
              <a:t> "recipe[apache]"</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smtClean="0"/>
              <a:t>cookbooks/apache/</a:t>
            </a:r>
            <a:r>
              <a:rPr lang="en-US" sz="3733" dirty="0" err="1" smtClean="0"/>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2963057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 recipe? </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2090780" cy="4145800"/>
          </a:xfrm>
        </p:spPr>
        <p:txBody>
          <a:bodyPr/>
          <a:lstStyle/>
          <a:p>
            <a:r>
              <a:rPr lang="en-US" dirty="0" smtClean="0"/>
              <a:t>What questions can we help you answer?</a:t>
            </a:r>
          </a:p>
          <a:p>
            <a:endParaRPr lang="en-US" dirty="0"/>
          </a:p>
          <a:p>
            <a:pPr marL="609585" indent="-609585">
              <a:buFont typeface="Arial"/>
              <a:buChar char="•"/>
            </a:pPr>
            <a:r>
              <a:rPr lang="en-US"/>
              <a:t>R</a:t>
            </a:r>
            <a:r>
              <a:rPr lang="en-US" smtClean="0"/>
              <a:t>esources </a:t>
            </a:r>
          </a:p>
          <a:p>
            <a:pPr marL="609585" indent="-609585">
              <a:buFont typeface="Arial"/>
              <a:buChar char="•"/>
            </a:pPr>
            <a:r>
              <a:rPr lang="en-US" smtClean="0"/>
              <a:t>Templates</a:t>
            </a:r>
            <a:endParaRPr lang="en-US" dirty="0" smtClean="0"/>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a:t>
            </a:r>
            <a:r>
              <a:rPr lang="en-US" sz="3600" b="1" dirty="0" smtClean="0">
                <a:latin typeface="Courier New" panose="02070309020205020404" pitchFamily="49" charset="0"/>
                <a:cs typeface="Courier New" panose="02070309020205020404" pitchFamily="49" charset="0"/>
              </a:rPr>
              <a:t>&gt;Hello, World!&lt;</a:t>
            </a:r>
            <a:r>
              <a:rPr lang="en-US" sz="3600" b="1" dirty="0">
                <a:latin typeface="Courier New" panose="02070309020205020404" pitchFamily="49" charset="0"/>
                <a:cs typeface="Courier New" panose="02070309020205020404" pitchFamily="49" charset="0"/>
              </a:rPr>
              <a: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78910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7</a:t>
            </a:fld>
            <a:endParaRPr lang="en-US" dirty="0"/>
          </a:p>
        </p:txBody>
      </p:sp>
      <p:cxnSp>
        <p:nvCxnSpPr>
          <p:cNvPr id="10" name="Straight Arrow Connector 9"/>
          <p:cNvCxnSpPr/>
          <p:nvPr/>
        </p:nvCxnSpPr>
        <p:spPr>
          <a:xfrm flipV="1">
            <a:off x="7456762" y="6562511"/>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78910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7675636"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588192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16344</TotalTime>
  <Words>3814</Words>
  <Application>Microsoft Macintosh PowerPoint</Application>
  <PresentationFormat>Custom</PresentationFormat>
  <Paragraphs>529</Paragraphs>
  <Slides>45</Slides>
  <Notes>45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45</vt:i4>
      </vt:variant>
    </vt:vector>
  </HeadingPairs>
  <TitlesOfParts>
    <vt:vector size="50" baseType="lpstr">
      <vt:lpstr>Courier New</vt:lpstr>
      <vt:lpstr>Gill Sans MT</vt:lpstr>
      <vt:lpstr>Wingdings</vt:lpstr>
      <vt:lpstr>Arial</vt:lpstr>
      <vt:lpstr>ChefDk3.2Template</vt:lpstr>
      <vt:lpstr>Templates - Desired State vs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Separate Logic from Data</vt:lpstr>
      <vt:lpstr>‘Template’ resource</vt:lpstr>
      <vt:lpstr>Demo: Template File's Source Matches Up</vt:lpstr>
      <vt:lpstr>Template</vt:lpstr>
      <vt:lpstr>Lab: Clean workstation::setup recipe</vt:lpstr>
      <vt:lpstr>What Can chef generate Do?</vt:lpstr>
      <vt:lpstr>What Can chef generate template Do?</vt:lpstr>
      <vt:lpstr>Use chef to generate a template file</vt:lpstr>
      <vt:lpstr>Lets Look at the Template File</vt:lpstr>
      <vt:lpstr>ERB</vt:lpstr>
      <vt:lpstr>Text Within an ERB Template</vt:lpstr>
      <vt:lpstr>Text Within an ERB Template</vt:lpstr>
      <vt:lpstr>Text Within an ERB Template</vt:lpstr>
      <vt:lpstr>Text Within an ERB Template</vt:lpstr>
      <vt:lpstr>Text Within an ERB Template</vt:lpstr>
      <vt:lpstr>The Angry Squid</vt:lpstr>
      <vt:lpstr>Lab: Copy Contents from motd to the .erb</vt:lpstr>
      <vt:lpstr>Remove the file Resource</vt:lpstr>
      <vt:lpstr>Replace it with the Template Resource</vt:lpstr>
      <vt:lpstr>Change Directories and Apply the Cookbook</vt:lpstr>
      <vt:lpstr>Update the Cookbook's Patch Number</vt:lpstr>
      <vt:lpstr>Lab: Cleaner Apache Recipe</vt:lpstr>
      <vt:lpstr>Lab: Use chef to Generate a Template</vt:lpstr>
      <vt:lpstr>Lab: Lets Look at the Template File</vt:lpstr>
      <vt:lpstr>Lab: Cleaner Apache Recipe</vt:lpstr>
      <vt:lpstr>Lab: Update the template file</vt:lpstr>
      <vt:lpstr>Cleaner Recipes</vt:lpstr>
      <vt:lpstr>Lab: Remove the Existing Content Attribute</vt:lpstr>
      <vt:lpstr>Lab: Update the Source Attribute</vt:lpstr>
      <vt:lpstr>Lab: Change Directories and Apply the Cookbook</vt:lpstr>
      <vt:lpstr>Lab: Update the Cookbook's Patch Number</vt:lpstr>
      <vt:lpstr>Cleaner Recipes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John Fitzpatrick</cp:lastModifiedBy>
  <cp:revision>2054</cp:revision>
  <cp:lastPrinted>2016-04-03T13:46:53Z</cp:lastPrinted>
  <dcterms:created xsi:type="dcterms:W3CDTF">2012-09-13T17:36:07Z</dcterms:created>
  <dcterms:modified xsi:type="dcterms:W3CDTF">2016-04-08T16:24:53Z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